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7"/>
  </p:notesMasterIdLst>
  <p:sldIdLst>
    <p:sldId id="256" r:id="rId2"/>
    <p:sldId id="288" r:id="rId3"/>
    <p:sldId id="290" r:id="rId4"/>
    <p:sldId id="289" r:id="rId5"/>
    <p:sldId id="313" r:id="rId6"/>
    <p:sldId id="314" r:id="rId7"/>
    <p:sldId id="257" r:id="rId8"/>
    <p:sldId id="259" r:id="rId9"/>
    <p:sldId id="316" r:id="rId10"/>
    <p:sldId id="317" r:id="rId11"/>
    <p:sldId id="319" r:id="rId12"/>
    <p:sldId id="320" r:id="rId13"/>
    <p:sldId id="291" r:id="rId14"/>
    <p:sldId id="294" r:id="rId15"/>
    <p:sldId id="258" r:id="rId16"/>
    <p:sldId id="295" r:id="rId17"/>
    <p:sldId id="284" r:id="rId18"/>
    <p:sldId id="298" r:id="rId19"/>
    <p:sldId id="285" r:id="rId20"/>
    <p:sldId id="296" r:id="rId21"/>
    <p:sldId id="304" r:id="rId22"/>
    <p:sldId id="300" r:id="rId23"/>
    <p:sldId id="292" r:id="rId24"/>
    <p:sldId id="318" r:id="rId25"/>
    <p:sldId id="31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99"/>
    <a:srgbClr val="0033CC"/>
    <a:srgbClr val="E3D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662" autoAdjust="0"/>
    <p:restoredTop sz="82583" autoAdjust="0"/>
  </p:normalViewPr>
  <p:slideViewPr>
    <p:cSldViewPr showGuides="1">
      <p:cViewPr varScale="1">
        <p:scale>
          <a:sx n="84" d="100"/>
          <a:sy n="84" d="100"/>
        </p:scale>
        <p:origin x="922" y="8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3/10/2017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2</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5</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6</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8</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called contingency table or error matrix</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11</a:t>
            </a:fld>
            <a:endParaRPr lang="en-US"/>
          </a:p>
        </p:txBody>
      </p:sp>
    </p:spTree>
    <p:extLst>
      <p:ext uri="{BB962C8B-B14F-4D97-AF65-F5344CB8AC3E}">
        <p14:creationId xmlns:p14="http://schemas.microsoft.com/office/powerpoint/2010/main" val="2726820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how often are real features</a:t>
            </a:r>
            <a:r>
              <a:rPr lang="en-US" baseline="0" dirty="0" smtClean="0"/>
              <a:t> in the field correctly shown on the map? (1-omission)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User’s accuracy = how often is the class on the map actually truthful in reality; </a:t>
            </a:r>
            <a:r>
              <a:rPr lang="en-US" sz="1200" kern="1200" dirty="0" smtClean="0">
                <a:solidFill>
                  <a:schemeClr val="tx1"/>
                </a:solidFill>
                <a:effectLst/>
                <a:latin typeface="+mn-lt"/>
                <a:ea typeface="+mn-ea"/>
                <a:cs typeface="+mn-cs"/>
              </a:rPr>
              <a:t>It takes errors of commission into account by telling the consumer that, for all areas identified as category X, a certain percentage are actually correct. (1-commission)</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If you omit something from</a:t>
            </a:r>
            <a:r>
              <a:rPr lang="en-US" baseline="0" dirty="0" smtClean="0"/>
              <a:t> the correct category, you commit it to an incorrect category.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12</a:t>
            </a:fld>
            <a:endParaRPr lang="en-US"/>
          </a:p>
        </p:txBody>
      </p:sp>
    </p:spTree>
    <p:extLst>
      <p:ext uri="{BB962C8B-B14F-4D97-AF65-F5344CB8AC3E}">
        <p14:creationId xmlns:p14="http://schemas.microsoft.com/office/powerpoint/2010/main" val="3451460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15</a:t>
            </a:fld>
            <a:endParaRPr lang="en-US"/>
          </a:p>
        </p:txBody>
      </p:sp>
    </p:spTree>
    <p:extLst>
      <p:ext uri="{BB962C8B-B14F-4D97-AF65-F5344CB8AC3E}">
        <p14:creationId xmlns:p14="http://schemas.microsoft.com/office/powerpoint/2010/main" val="1426688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a:t>
            </a:r>
            <a:r>
              <a:rPr lang="en-US" sz="1200" b="0" i="0" u="none" strike="noStrike" kern="1200" baseline="0" dirty="0" err="1" smtClean="0">
                <a:solidFill>
                  <a:schemeClr val="tx1"/>
                </a:solidFill>
                <a:latin typeface="+mn-lt"/>
                <a:ea typeface="+mn-ea"/>
                <a:cs typeface="+mn-cs"/>
              </a:rPr>
              <a:t>IncMSE</a:t>
            </a:r>
            <a:r>
              <a:rPr lang="en-US" sz="1200" b="0" i="0" u="none" strike="noStrike" kern="1200" baseline="0" dirty="0" smtClean="0">
                <a:solidFill>
                  <a:schemeClr val="tx1"/>
                </a:solidFill>
                <a:latin typeface="+mn-lt"/>
                <a:ea typeface="+mn-ea"/>
                <a:cs typeface="+mn-cs"/>
              </a:rPr>
              <a:t> is the difference between the prediction errors averaged over all trees, normalized by the standard deviation of the differences. </a:t>
            </a:r>
          </a:p>
          <a:p>
            <a:r>
              <a:rPr lang="en-US" sz="1200" b="0" i="0" u="none" strike="noStrike" kern="1200" baseline="0" dirty="0" smtClean="0">
                <a:solidFill>
                  <a:schemeClr val="tx1"/>
                </a:solidFill>
                <a:latin typeface="+mn-lt"/>
                <a:ea typeface="+mn-ea"/>
                <a:cs typeface="+mn-cs"/>
              </a:rPr>
              <a:t>The </a:t>
            </a:r>
            <a:r>
              <a:rPr lang="en-US" sz="1200" b="0" i="0" u="none" strike="noStrike" kern="1200" baseline="0" dirty="0" err="1" smtClean="0">
                <a:solidFill>
                  <a:schemeClr val="tx1"/>
                </a:solidFill>
                <a:latin typeface="+mn-lt"/>
                <a:ea typeface="+mn-ea"/>
                <a:cs typeface="+mn-cs"/>
              </a:rPr>
              <a:t>IncNodePurity</a:t>
            </a:r>
            <a:r>
              <a:rPr lang="en-US" sz="1200" b="0" i="0" u="none" strike="noStrike" kern="1200" baseline="0" dirty="0" smtClean="0">
                <a:solidFill>
                  <a:schemeClr val="tx1"/>
                </a:solidFill>
                <a:latin typeface="+mn-lt"/>
                <a:ea typeface="+mn-ea"/>
                <a:cs typeface="+mn-cs"/>
              </a:rPr>
              <a:t> is measured by residual sum of squares as the total decrease in node impurities as a result of splitting on a given variable, averaged over all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17</a:t>
            </a:fld>
            <a:endParaRPr lang="en-US"/>
          </a:p>
        </p:txBody>
      </p:sp>
    </p:spTree>
    <p:extLst>
      <p:ext uri="{BB962C8B-B14F-4D97-AF65-F5344CB8AC3E}">
        <p14:creationId xmlns:p14="http://schemas.microsoft.com/office/powerpoint/2010/main" val="1043066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3/10/2017</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3/10/2017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3/10/2017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3/10/2017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ED3">
            <a:alpha val="14000"/>
          </a:srgbClr>
        </a:solidFill>
        <a:effectLst/>
      </p:bgPr>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3/10/2017</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screen">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br>
              <a:rPr lang="en-US" dirty="0" smtClean="0"/>
            </a:br>
            <a:r>
              <a:rPr lang="en-US" dirty="0" smtClean="0"/>
              <a:t>Confusion Matrix</a:t>
            </a:r>
            <a:endParaRPr lang="en-US" dirty="0"/>
          </a:p>
        </p:txBody>
      </p:sp>
      <p:sp>
        <p:nvSpPr>
          <p:cNvPr id="3" name="Content Placeholder 2"/>
          <p:cNvSpPr>
            <a:spLocks noGrp="1"/>
          </p:cNvSpPr>
          <p:nvPr>
            <p:ph idx="1"/>
          </p:nvPr>
        </p:nvSpPr>
        <p:spPr>
          <a:xfrm>
            <a:off x="946404" y="1828801"/>
            <a:ext cx="6902196" cy="5029199"/>
          </a:xfrm>
        </p:spPr>
        <p:txBody>
          <a:bodyPr>
            <a:normAutofit lnSpcReduction="10000"/>
          </a:bodyPr>
          <a:lstStyle/>
          <a:p>
            <a:pPr marL="0" indent="0">
              <a:buNone/>
            </a:pPr>
            <a:r>
              <a:rPr lang="en-US" sz="2400" b="1" u="sng" dirty="0"/>
              <a:t>Producer’s </a:t>
            </a:r>
            <a:r>
              <a:rPr lang="en-US" sz="2400" b="1" u="sng" dirty="0" smtClean="0"/>
              <a:t>accuracy</a:t>
            </a:r>
          </a:p>
          <a:p>
            <a:pPr marL="0" indent="0">
              <a:spcBef>
                <a:spcPts val="600"/>
              </a:spcBef>
              <a:buNone/>
            </a:pPr>
            <a:r>
              <a:rPr lang="en-US" sz="2000" dirty="0"/>
              <a:t>T</a:t>
            </a:r>
            <a:r>
              <a:rPr lang="en-US" sz="2000" dirty="0" smtClean="0"/>
              <a:t>he </a:t>
            </a:r>
            <a:r>
              <a:rPr lang="en-US" sz="2000" dirty="0"/>
              <a:t>probability of a </a:t>
            </a:r>
            <a:r>
              <a:rPr lang="en-US" sz="2000" dirty="0" smtClean="0"/>
              <a:t>reference pixel </a:t>
            </a:r>
            <a:r>
              <a:rPr lang="en-US" sz="2000" dirty="0"/>
              <a:t>being correctly </a:t>
            </a:r>
            <a:r>
              <a:rPr lang="en-US" sz="2000" dirty="0" smtClean="0"/>
              <a:t>classified. </a:t>
            </a:r>
          </a:p>
          <a:p>
            <a:pPr>
              <a:spcBef>
                <a:spcPts val="600"/>
              </a:spcBef>
            </a:pPr>
            <a:r>
              <a:rPr lang="en-US" sz="1900" dirty="0" smtClean="0"/>
              <a:t>Omission error – samples are omitted from the correct class</a:t>
            </a:r>
          </a:p>
          <a:p>
            <a:pPr marL="0" indent="0">
              <a:buNone/>
            </a:pPr>
            <a:r>
              <a:rPr lang="en-US" sz="2400" b="1" u="sng" dirty="0" smtClean="0"/>
              <a:t>User’s accuracy</a:t>
            </a:r>
          </a:p>
          <a:p>
            <a:pPr marL="0" indent="0">
              <a:spcBef>
                <a:spcPts val="600"/>
              </a:spcBef>
              <a:buNone/>
            </a:pPr>
            <a:r>
              <a:rPr lang="en-US" sz="2000" dirty="0" smtClean="0"/>
              <a:t>The </a:t>
            </a:r>
            <a:r>
              <a:rPr lang="en-US" sz="2000" dirty="0"/>
              <a:t>probability that a pixel classified on the map represents </a:t>
            </a:r>
            <a:r>
              <a:rPr lang="en-US" sz="2000" dirty="0" smtClean="0"/>
              <a:t>that category on the ground.</a:t>
            </a:r>
            <a:endParaRPr lang="en-US" sz="2000" dirty="0"/>
          </a:p>
          <a:p>
            <a:pPr>
              <a:spcBef>
                <a:spcPts val="600"/>
              </a:spcBef>
            </a:pPr>
            <a:r>
              <a:rPr lang="en-US" sz="1900" dirty="0" smtClean="0"/>
              <a:t>Commission error – samples are added to the incorrect class</a:t>
            </a:r>
            <a:endParaRPr lang="en-US" sz="1900" dirty="0"/>
          </a:p>
          <a:p>
            <a:pPr marL="0" indent="0">
              <a:spcBef>
                <a:spcPts val="600"/>
              </a:spcBef>
              <a:buNone/>
            </a:pPr>
            <a:r>
              <a:rPr lang="en-US" sz="2400" b="1" u="sng" dirty="0"/>
              <a:t>Overall </a:t>
            </a:r>
            <a:r>
              <a:rPr lang="en-US" sz="2400" b="1" u="sng" dirty="0" smtClean="0"/>
              <a:t>accuracy</a:t>
            </a:r>
            <a:endParaRPr lang="en-US" b="1" dirty="0"/>
          </a:p>
          <a:p>
            <a:pPr marL="0" indent="0">
              <a:spcBef>
                <a:spcPts val="600"/>
              </a:spcBef>
              <a:spcAft>
                <a:spcPts val="600"/>
              </a:spcAft>
              <a:buNone/>
            </a:pPr>
            <a:r>
              <a:rPr lang="en-US" sz="2000" dirty="0" smtClean="0"/>
              <a:t>Computed by </a:t>
            </a:r>
            <a:r>
              <a:rPr lang="en-US" sz="2000" dirty="0"/>
              <a:t>dividing the total correct (i.e., the sum of the major diagonal</a:t>
            </a:r>
            <a:r>
              <a:rPr lang="en-US" sz="2000" dirty="0" smtClean="0"/>
              <a:t>) by </a:t>
            </a:r>
            <a:r>
              <a:rPr lang="en-US" sz="2000" dirty="0"/>
              <a:t>the total number of pixels in the error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5" name="TextBox 4"/>
          <p:cNvSpPr txBox="1"/>
          <p:nvPr/>
        </p:nvSpPr>
        <p:spPr>
          <a:xfrm>
            <a:off x="0" y="6581001"/>
            <a:ext cx="1255472" cy="276999"/>
          </a:xfrm>
          <a:prstGeom prst="rect">
            <a:avLst/>
          </a:prstGeom>
          <a:noFill/>
        </p:spPr>
        <p:txBody>
          <a:bodyPr wrap="none" rtlCol="0">
            <a:spAutoFit/>
          </a:bodyPr>
          <a:lstStyle/>
          <a:p>
            <a:r>
              <a:rPr lang="en-US" sz="1200" dirty="0" smtClean="0"/>
              <a:t>Liu et al., 2007</a:t>
            </a:r>
            <a:endParaRPr lang="en-US" sz="1200" dirty="0"/>
          </a:p>
        </p:txBody>
      </p:sp>
    </p:spTree>
    <p:extLst>
      <p:ext uri="{BB962C8B-B14F-4D97-AF65-F5344CB8AC3E}">
        <p14:creationId xmlns:p14="http://schemas.microsoft.com/office/powerpoint/2010/main" val="3942015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Confusion Matrix:</a:t>
            </a:r>
            <a:br>
              <a:rPr lang="en-US" dirty="0" smtClean="0"/>
            </a:br>
            <a:r>
              <a:rPr lang="en-US" dirty="0" err="1" smtClean="0"/>
              <a:t>Nauman</a:t>
            </a:r>
            <a:r>
              <a:rPr lang="en-US" dirty="0" smtClean="0"/>
              <a:t> et al., 2015</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533400" y="2286000"/>
            <a:ext cx="7391400" cy="3237755"/>
          </a:xfrm>
          <a:prstGeom prst="rect">
            <a:avLst/>
          </a:prstGeom>
        </p:spPr>
      </p:pic>
      <p:cxnSp>
        <p:nvCxnSpPr>
          <p:cNvPr id="8" name="Straight Arrow Connector 7"/>
          <p:cNvCxnSpPr/>
          <p:nvPr/>
        </p:nvCxnSpPr>
        <p:spPr>
          <a:xfrm>
            <a:off x="7223402" y="1752600"/>
            <a:ext cx="0" cy="175260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570820" y="1075630"/>
            <a:ext cx="1305165" cy="646331"/>
          </a:xfrm>
          <a:prstGeom prst="rect">
            <a:avLst/>
          </a:prstGeom>
          <a:noFill/>
          <a:ln>
            <a:solidFill>
              <a:schemeClr val="tx1"/>
            </a:solidFill>
          </a:ln>
        </p:spPr>
        <p:txBody>
          <a:bodyPr wrap="none" rtlCol="0">
            <a:spAutoFit/>
          </a:bodyPr>
          <a:lstStyle/>
          <a:p>
            <a:pPr algn="ctr"/>
            <a:r>
              <a:rPr lang="en-US" b="1" dirty="0" smtClean="0"/>
              <a:t>User’s</a:t>
            </a:r>
          </a:p>
          <a:p>
            <a:pPr algn="ctr"/>
            <a:r>
              <a:rPr lang="en-US" b="1" dirty="0" smtClean="0"/>
              <a:t>Accuracy</a:t>
            </a:r>
            <a:endParaRPr lang="en-US" b="1" dirty="0"/>
          </a:p>
        </p:txBody>
      </p:sp>
      <p:cxnSp>
        <p:nvCxnSpPr>
          <p:cNvPr id="10" name="Straight Arrow Connector 9"/>
          <p:cNvCxnSpPr/>
          <p:nvPr/>
        </p:nvCxnSpPr>
        <p:spPr>
          <a:xfrm>
            <a:off x="2010236" y="5200589"/>
            <a:ext cx="1425466" cy="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28666" y="4877424"/>
            <a:ext cx="1486305" cy="646331"/>
          </a:xfrm>
          <a:prstGeom prst="rect">
            <a:avLst/>
          </a:prstGeom>
          <a:noFill/>
          <a:ln>
            <a:solidFill>
              <a:schemeClr val="tx1"/>
            </a:solidFill>
          </a:ln>
        </p:spPr>
        <p:txBody>
          <a:bodyPr wrap="none" rtlCol="0">
            <a:spAutoFit/>
          </a:bodyPr>
          <a:lstStyle/>
          <a:p>
            <a:pPr algn="ctr"/>
            <a:r>
              <a:rPr lang="en-US" b="1" dirty="0" smtClean="0"/>
              <a:t>Producer’s</a:t>
            </a:r>
          </a:p>
          <a:p>
            <a:pPr algn="ctr"/>
            <a:r>
              <a:rPr lang="en-US" b="1" dirty="0" smtClean="0"/>
              <a:t>Accuracy</a:t>
            </a:r>
            <a:endParaRPr lang="en-US" b="1" dirty="0"/>
          </a:p>
        </p:txBody>
      </p:sp>
      <p:sp>
        <p:nvSpPr>
          <p:cNvPr id="13" name="TextBox 12"/>
          <p:cNvSpPr txBox="1"/>
          <p:nvPr/>
        </p:nvSpPr>
        <p:spPr>
          <a:xfrm>
            <a:off x="6619635" y="6057155"/>
            <a:ext cx="1305165" cy="646331"/>
          </a:xfrm>
          <a:prstGeom prst="rect">
            <a:avLst/>
          </a:prstGeom>
          <a:noFill/>
          <a:ln>
            <a:solidFill>
              <a:schemeClr val="tx1"/>
            </a:solidFill>
          </a:ln>
        </p:spPr>
        <p:txBody>
          <a:bodyPr wrap="none" rtlCol="0">
            <a:spAutoFit/>
          </a:bodyPr>
          <a:lstStyle/>
          <a:p>
            <a:pPr algn="ctr"/>
            <a:r>
              <a:rPr lang="en-US" b="1" dirty="0" smtClean="0"/>
              <a:t>Overall</a:t>
            </a:r>
          </a:p>
          <a:p>
            <a:pPr algn="ctr"/>
            <a:r>
              <a:rPr lang="en-US" b="1" dirty="0" smtClean="0"/>
              <a:t>Accuracy</a:t>
            </a:r>
            <a:endParaRPr lang="en-US" b="1" dirty="0"/>
          </a:p>
        </p:txBody>
      </p:sp>
      <p:sp>
        <p:nvSpPr>
          <p:cNvPr id="14" name="Rectangle 13"/>
          <p:cNvSpPr/>
          <p:nvPr/>
        </p:nvSpPr>
        <p:spPr>
          <a:xfrm>
            <a:off x="6858000" y="4953000"/>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3468065" y="5353398"/>
            <a:ext cx="644728" cy="307777"/>
          </a:xfrm>
          <a:prstGeom prst="rect">
            <a:avLst/>
          </a:prstGeom>
          <a:noFill/>
          <a:ln>
            <a:solidFill>
              <a:schemeClr val="tx1"/>
            </a:solidFill>
          </a:ln>
        </p:spPr>
        <p:txBody>
          <a:bodyPr wrap="none" rtlCol="0">
            <a:spAutoFit/>
          </a:bodyPr>
          <a:lstStyle/>
          <a:p>
            <a:pPr algn="ctr"/>
            <a:r>
              <a:rPr lang="en-US" sz="1400" b="1" i="1" dirty="0" smtClean="0"/>
              <a:t>49/71</a:t>
            </a:r>
            <a:endParaRPr lang="en-US" sz="1400" b="1" i="1" dirty="0"/>
          </a:p>
        </p:txBody>
      </p:sp>
      <p:sp>
        <p:nvSpPr>
          <p:cNvPr id="16" name="TextBox 15"/>
          <p:cNvSpPr txBox="1"/>
          <p:nvPr/>
        </p:nvSpPr>
        <p:spPr>
          <a:xfrm>
            <a:off x="5255294" y="5353398"/>
            <a:ext cx="849913" cy="307777"/>
          </a:xfrm>
          <a:prstGeom prst="rect">
            <a:avLst/>
          </a:prstGeom>
          <a:noFill/>
          <a:ln>
            <a:solidFill>
              <a:schemeClr val="tx1"/>
            </a:solidFill>
          </a:ln>
        </p:spPr>
        <p:txBody>
          <a:bodyPr wrap="none" rtlCol="0">
            <a:spAutoFit/>
          </a:bodyPr>
          <a:lstStyle/>
          <a:p>
            <a:pPr algn="ctr"/>
            <a:r>
              <a:rPr lang="en-US" sz="1400" b="1" i="1" dirty="0" smtClean="0"/>
              <a:t>194/251</a:t>
            </a:r>
            <a:endParaRPr lang="en-US" sz="1400" b="1" i="1" dirty="0"/>
          </a:p>
        </p:txBody>
      </p:sp>
      <p:sp>
        <p:nvSpPr>
          <p:cNvPr id="17" name="TextBox 16"/>
          <p:cNvSpPr txBox="1"/>
          <p:nvPr/>
        </p:nvSpPr>
        <p:spPr>
          <a:xfrm>
            <a:off x="7506737" y="3643836"/>
            <a:ext cx="881986" cy="307777"/>
          </a:xfrm>
          <a:prstGeom prst="rect">
            <a:avLst/>
          </a:prstGeom>
          <a:noFill/>
          <a:ln>
            <a:solidFill>
              <a:schemeClr val="tx1"/>
            </a:solidFill>
          </a:ln>
        </p:spPr>
        <p:txBody>
          <a:bodyPr wrap="square" rtlCol="0">
            <a:spAutoFit/>
          </a:bodyPr>
          <a:lstStyle/>
          <a:p>
            <a:pPr algn="ctr"/>
            <a:r>
              <a:rPr lang="en-US" sz="1400" b="1" i="1" dirty="0" smtClean="0"/>
              <a:t>49/106</a:t>
            </a:r>
            <a:endParaRPr lang="en-US" sz="1400" b="1" i="1" dirty="0"/>
          </a:p>
        </p:txBody>
      </p:sp>
      <p:sp>
        <p:nvSpPr>
          <p:cNvPr id="18" name="TextBox 17"/>
          <p:cNvSpPr txBox="1"/>
          <p:nvPr/>
        </p:nvSpPr>
        <p:spPr>
          <a:xfrm>
            <a:off x="7506738" y="4332427"/>
            <a:ext cx="881985" cy="307777"/>
          </a:xfrm>
          <a:prstGeom prst="rect">
            <a:avLst/>
          </a:prstGeom>
          <a:noFill/>
          <a:ln>
            <a:solidFill>
              <a:schemeClr val="tx1"/>
            </a:solidFill>
          </a:ln>
        </p:spPr>
        <p:txBody>
          <a:bodyPr wrap="square" rtlCol="0">
            <a:spAutoFit/>
          </a:bodyPr>
          <a:lstStyle/>
          <a:p>
            <a:pPr algn="ctr"/>
            <a:r>
              <a:rPr lang="en-US" sz="1400" b="1" i="1" dirty="0" smtClean="0"/>
              <a:t>194/216</a:t>
            </a:r>
            <a:endParaRPr lang="en-US" sz="1400" b="1" i="1" dirty="0"/>
          </a:p>
        </p:txBody>
      </p:sp>
      <mc:AlternateContent xmlns:mc="http://schemas.openxmlformats.org/markup-compatibility/2006" xmlns:a14="http://schemas.microsoft.com/office/drawing/2010/main">
        <mc:Choice Requires="a14">
          <p:sp>
            <p:nvSpPr>
              <p:cNvPr id="19" name="TextBox 18"/>
              <p:cNvSpPr txBox="1"/>
              <p:nvPr/>
            </p:nvSpPr>
            <p:spPr>
              <a:xfrm>
                <a:off x="6729709" y="5469881"/>
                <a:ext cx="987385" cy="495649"/>
              </a:xfrm>
              <a:prstGeom prst="rect">
                <a:avLst/>
              </a:prstGeom>
              <a:noFill/>
              <a:ln>
                <a:solidFill>
                  <a:schemeClr val="tx1"/>
                </a:solidFill>
              </a:ln>
            </p:spPr>
            <p:txBody>
              <a:bodyPr wrap="none" rtlCol="0">
                <a:spAutoFit/>
              </a:bodyPr>
              <a:lstStyle/>
              <a:p>
                <a:pPr/>
                <a14:m>
                  <m:oMathPara xmlns:m="http://schemas.openxmlformats.org/officeDocument/2006/math">
                    <m:oMathParaPr>
                      <m:jc m:val="center"/>
                    </m:oMathParaPr>
                    <m:oMath xmlns:m="http://schemas.openxmlformats.org/officeDocument/2006/math">
                      <m:f>
                        <m:fPr>
                          <m:ctrlPr>
                            <a:rPr lang="en-US" sz="1400" b="1" i="1" dirty="0" smtClean="0">
                              <a:solidFill>
                                <a:schemeClr val="tx1"/>
                              </a:solidFill>
                              <a:latin typeface="Cambria Math" panose="02040503050406030204" pitchFamily="18" charset="0"/>
                            </a:rPr>
                          </m:ctrlPr>
                        </m:fPr>
                        <m:num>
                          <m:r>
                            <a:rPr lang="en-US" sz="1400" b="1" i="1" dirty="0" smtClean="0">
                              <a:solidFill>
                                <a:schemeClr val="tx1"/>
                              </a:solidFill>
                              <a:latin typeface="Cambria Math" panose="02040503050406030204" pitchFamily="18" charset="0"/>
                            </a:rPr>
                            <m:t>𝟏𝟗𝟒</m:t>
                          </m:r>
                          <m:r>
                            <a:rPr lang="en-US" sz="1400" b="1" i="1" dirty="0" smtClean="0">
                              <a:solidFill>
                                <a:schemeClr val="tx1"/>
                              </a:solidFill>
                              <a:latin typeface="Cambria Math" panose="02040503050406030204" pitchFamily="18" charset="0"/>
                            </a:rPr>
                            <m:t>+</m:t>
                          </m:r>
                          <m:r>
                            <a:rPr lang="en-US" sz="1400" b="1" i="1" dirty="0" smtClean="0">
                              <a:solidFill>
                                <a:schemeClr val="tx1"/>
                              </a:solidFill>
                              <a:latin typeface="Cambria Math" panose="02040503050406030204" pitchFamily="18" charset="0"/>
                            </a:rPr>
                            <m:t>𝟒𝟗</m:t>
                          </m:r>
                        </m:num>
                        <m:den>
                          <m:r>
                            <a:rPr lang="en-US" sz="1400" b="1" i="1" dirty="0" smtClean="0">
                              <a:solidFill>
                                <a:schemeClr val="tx1"/>
                              </a:solidFill>
                              <a:latin typeface="Cambria Math" panose="02040503050406030204" pitchFamily="18" charset="0"/>
                            </a:rPr>
                            <m:t>𝟑𝟐𝟐</m:t>
                          </m:r>
                        </m:den>
                      </m:f>
                    </m:oMath>
                  </m:oMathPara>
                </a14:m>
                <a:endParaRPr lang="en-US" sz="1400" b="1" dirty="0">
                  <a:solidFill>
                    <a:srgbClr val="FF0000"/>
                  </a:solidFill>
                </a:endParaRPr>
              </a:p>
            </p:txBody>
          </p:sp>
        </mc:Choice>
        <mc:Fallback xmlns="">
          <p:sp>
            <p:nvSpPr>
              <p:cNvPr id="19" name="TextBox 18"/>
              <p:cNvSpPr txBox="1">
                <a:spLocks noRot="1" noChangeAspect="1" noMove="1" noResize="1" noEditPoints="1" noAdjustHandles="1" noChangeArrowheads="1" noChangeShapeType="1" noTextEdit="1"/>
              </p:cNvSpPr>
              <p:nvPr/>
            </p:nvSpPr>
            <p:spPr>
              <a:xfrm>
                <a:off x="6729709" y="5469881"/>
                <a:ext cx="987385" cy="495649"/>
              </a:xfrm>
              <a:prstGeom prst="rect">
                <a:avLst/>
              </a:prstGeom>
              <a:blipFill rotWithShape="0">
                <a:blip r:embed="rId4"/>
                <a:stretch>
                  <a:fillRect/>
                </a:stretch>
              </a:blipFill>
              <a:ln>
                <a:solidFill>
                  <a:schemeClr val="tx1"/>
                </a:solidFill>
              </a:ln>
            </p:spPr>
            <p:txBody>
              <a:bodyPr/>
              <a:lstStyle/>
              <a:p>
                <a:r>
                  <a:rPr lang="en-US">
                    <a:noFill/>
                  </a:rPr>
                  <a:t> </a:t>
                </a:r>
              </a:p>
            </p:txBody>
          </p:sp>
        </mc:Fallback>
      </mc:AlternateContent>
      <p:sp>
        <p:nvSpPr>
          <p:cNvPr id="20" name="Rectangle 19"/>
          <p:cNvSpPr/>
          <p:nvPr/>
        </p:nvSpPr>
        <p:spPr>
          <a:xfrm>
            <a:off x="5301325" y="4260710"/>
            <a:ext cx="805527"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3435702" y="3524934"/>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3447529" y="4247777"/>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337351" y="3528669"/>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Tree>
    <p:extLst>
      <p:ext uri="{BB962C8B-B14F-4D97-AF65-F5344CB8AC3E}">
        <p14:creationId xmlns:p14="http://schemas.microsoft.com/office/powerpoint/2010/main" val="276169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randomForest</a:t>
            </a:r>
            <a:r>
              <a:rPr lang="en-US" dirty="0" smtClean="0"/>
              <a:t> algorithm</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smtClean="0"/>
              <a:t>Instead of fitting a model to the data, a decision tree model </a:t>
            </a:r>
            <a:r>
              <a:rPr lang="en-US" sz="2000" u="sng" dirty="0" smtClean="0"/>
              <a:t>recursively partitions</a:t>
            </a:r>
            <a:r>
              <a:rPr lang="en-US" sz="2000" dirty="0" smtClean="0"/>
              <a:t> the data into </a:t>
            </a:r>
            <a:r>
              <a:rPr lang="en-US" sz="2000" u="sng" dirty="0" smtClean="0"/>
              <a:t>increasingly homogenous</a:t>
            </a:r>
            <a:r>
              <a:rPr lang="en-US" sz="2000" dirty="0" smtClean="0"/>
              <a:t> groups based on values that </a:t>
            </a:r>
            <a:r>
              <a:rPr lang="en-US" sz="2000" u="sng" dirty="0" smtClean="0"/>
              <a:t>minimize a loss function</a:t>
            </a:r>
            <a:r>
              <a:rPr lang="en-US" sz="20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828800" y="3570514"/>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8" name="Rectangle 7"/>
          <p:cNvSpPr/>
          <p:nvPr/>
        </p:nvSpPr>
        <p:spPr>
          <a:xfrm>
            <a:off x="18288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46863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46863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8288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cstate="screen">
            <a:extLst>
              <a:ext uri="{28A0092B-C50C-407E-A947-70E740481C1C}">
                <a14:useLocalDpi xmlns:a14="http://schemas.microsoft.com/office/drawing/2010/main"/>
              </a:ext>
            </a:extLst>
          </a:blip>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on recursive 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ensemble of independent trees (regression or classification) that are built using a random 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r>
              <a:rPr lang="en-US" altLang="en-US" dirty="0" smtClean="0"/>
              <a:t> algorithm</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Crop</Template>
  <TotalTime>10434</TotalTime>
  <Words>1647</Words>
  <Application>Microsoft Office PowerPoint</Application>
  <PresentationFormat>On-screen Show (4:3)</PresentationFormat>
  <Paragraphs>206</Paragraphs>
  <Slides>25</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Cambria Math</vt:lpstr>
      <vt:lpstr>Century Schoolbook</vt:lpstr>
      <vt:lpstr>Courier New</vt:lpstr>
      <vt:lpstr>Times New Roman</vt:lpstr>
      <vt:lpstr>Wingdings 2</vt:lpstr>
      <vt:lpstr>View</vt:lpstr>
      <vt:lpstr>Tree-based Models</vt:lpstr>
      <vt:lpstr>What is a Decision Tree?</vt:lpstr>
      <vt:lpstr>Example</vt:lpstr>
      <vt:lpstr>Advantages of Tree-based Models</vt:lpstr>
      <vt:lpstr>Nauman et al., 2015</vt:lpstr>
      <vt:lpstr>Brungard et al., 2015</vt:lpstr>
      <vt:lpstr>Two Most Common Tree-based Models in R</vt:lpstr>
      <vt:lpstr>rpart algorithm</vt:lpstr>
      <vt:lpstr>rpart – Classification Trees</vt:lpstr>
      <vt:lpstr>rpart – Regression Trees</vt:lpstr>
      <vt:lpstr>Internal Validation: Confusion Matrix</vt:lpstr>
      <vt:lpstr>Confusion Matrix: Nauman et al., 2015</vt:lpstr>
      <vt:lpstr>EXERCISE: rpart</vt:lpstr>
      <vt:lpstr>Summary - rpart</vt:lpstr>
      <vt:lpstr>randomForest algorithm</vt:lpstr>
      <vt:lpstr>Variable Importance</vt:lpstr>
      <vt:lpstr>Regression Terms</vt:lpstr>
      <vt:lpstr>Variable Importance: Regression</vt:lpstr>
      <vt:lpstr>Classification Terms</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Roecker, Stephen - NRCS, Indianapolis, IN</cp:lastModifiedBy>
  <cp:revision>222</cp:revision>
  <dcterms:created xsi:type="dcterms:W3CDTF">2014-07-22T17:36:19Z</dcterms:created>
  <dcterms:modified xsi:type="dcterms:W3CDTF">2017-03-10T20:02:42Z</dcterms:modified>
</cp:coreProperties>
</file>

<file path=docProps/thumbnail.jpeg>
</file>